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3" r:id="rId3"/>
    <p:sldId id="307" r:id="rId4"/>
    <p:sldId id="303" r:id="rId5"/>
    <p:sldId id="304" r:id="rId6"/>
    <p:sldId id="293" r:id="rId7"/>
    <p:sldId id="308" r:id="rId8"/>
    <p:sldId id="301" r:id="rId9"/>
    <p:sldId id="30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4" autoAdjust="0"/>
    <p:restoredTop sz="94662" autoAdjust="0"/>
  </p:normalViewPr>
  <p:slideViewPr>
    <p:cSldViewPr>
      <p:cViewPr>
        <p:scale>
          <a:sx n="69" d="100"/>
          <a:sy n="69" d="100"/>
        </p:scale>
        <p:origin x="-5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97A1-D812-4C0F-BDDB-D275FF647647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50EB-53DA-43FE-82A8-64C8D3BC5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26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7DBC30-B188-49B6-AB9E-26B69A935EA8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AA7D7D-B422-4D1E-BD12-3701C0E4F3F5}" type="datetimeFigureOut">
              <a:rPr lang="nl-NL" smtClean="0"/>
              <a:t>8-2-2018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543800" cy="2520280"/>
          </a:xfrm>
        </p:spPr>
        <p:txBody>
          <a:bodyPr/>
          <a:lstStyle/>
          <a:p>
            <a:pPr algn="ctr"/>
            <a:r>
              <a:rPr lang="nl-NL" b="1" dirty="0" smtClean="0">
                <a:latin typeface="Conduit ITC Std Light" pitchFamily="50" charset="0"/>
              </a:rPr>
              <a:t>Somatic Movement</a:t>
            </a:r>
            <a:r>
              <a:rPr lang="nl-NL" b="1" dirty="0">
                <a:latin typeface="Conduit ITC Std Light" pitchFamily="50" charset="0"/>
              </a:rPr>
              <a:t/>
            </a:r>
            <a:br>
              <a:rPr lang="nl-NL" b="1" dirty="0">
                <a:latin typeface="Conduit ITC Std Light" pitchFamily="50" charset="0"/>
              </a:rPr>
            </a:br>
            <a:r>
              <a:rPr lang="nl-NL" sz="4000" b="1" dirty="0" smtClean="0">
                <a:latin typeface="Conduit ITC Std Light" pitchFamily="50" charset="0"/>
              </a:rPr>
              <a:t>Lichaamsbewustzijn, cognitie en gedragsverandering</a:t>
            </a:r>
            <a:endParaRPr lang="nl-NL" sz="4000" b="1" dirty="0">
              <a:latin typeface="Conduit ITC Std Light" pitchFamily="50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690" y="5733255"/>
            <a:ext cx="6982544" cy="378577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1" y="188640"/>
            <a:ext cx="7560976" cy="2167683"/>
          </a:xfrm>
          <a:prstGeom prst="rect">
            <a:avLst/>
          </a:prstGeom>
        </p:spPr>
      </p:pic>
      <p:pic>
        <p:nvPicPr>
          <p:cNvPr id="5" name="Picture 2" descr="C:\Users\SMI\Dropbox\Design\ismsbeeldvorming\SYMBOLEN\Shell\Nautje3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913559" cy="7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92888" cy="144016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onduit ITC Std Light" pitchFamily="50" charset="0"/>
              </a:rPr>
              <a:t/>
            </a:r>
            <a:br>
              <a:rPr lang="nl-NL" dirty="0" smtClean="0">
                <a:latin typeface="Conduit ITC Std Light" pitchFamily="50" charset="0"/>
              </a:rPr>
            </a:br>
            <a:r>
              <a:rPr lang="nl-NL" dirty="0" err="1" smtClean="0">
                <a:latin typeface="Conduit ITC Std Light" pitchFamily="50" charset="0"/>
              </a:rPr>
              <a:t>s</a:t>
            </a:r>
            <a:r>
              <a:rPr lang="nl-NL" sz="3100" dirty="0" err="1" smtClean="0">
                <a:latin typeface="Conduit ITC Std Light" pitchFamily="50" charset="0"/>
              </a:rPr>
              <a:t>omatic</a:t>
            </a:r>
            <a:r>
              <a:rPr lang="nl-NL" sz="3100" dirty="0" smtClean="0">
                <a:latin typeface="Conduit ITC Std Light" pitchFamily="50" charset="0"/>
              </a:rPr>
              <a:t> Movement</a:t>
            </a:r>
            <a:br>
              <a:rPr lang="nl-NL" sz="3100" dirty="0" smtClean="0">
                <a:latin typeface="Conduit ITC Std Light" pitchFamily="50" charset="0"/>
              </a:rPr>
            </a:br>
            <a:r>
              <a:rPr lang="nl-NL" sz="3100" dirty="0" smtClean="0">
                <a:latin typeface="Conduit ITC Std Light" pitchFamily="50" charset="0"/>
              </a:rPr>
              <a:t>‘Lichaamsbewustzijn, cognitie en gedragsverandering’</a:t>
            </a:r>
            <a:br>
              <a:rPr lang="nl-NL" sz="3100" dirty="0" smtClean="0">
                <a:latin typeface="Conduit ITC Std Light" pitchFamily="50" charset="0"/>
              </a:rPr>
            </a:br>
            <a:r>
              <a:rPr lang="nl-NL" sz="3100" b="1" dirty="0" smtClean="0">
                <a:latin typeface="Conduit ITC Std Light" pitchFamily="50" charset="0"/>
              </a:rPr>
              <a:t>Begrippen</a:t>
            </a:r>
            <a:r>
              <a:rPr lang="nl-NL" sz="3100" dirty="0" smtClean="0">
                <a:latin typeface="Conduit ITC Std Light" pitchFamily="50" charset="0"/>
              </a:rPr>
              <a:t/>
            </a:r>
            <a:br>
              <a:rPr lang="nl-NL" sz="3100" dirty="0" smtClean="0">
                <a:latin typeface="Conduit ITC Std Light" pitchFamily="50" charset="0"/>
              </a:rPr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7"/>
            <a:ext cx="8064895" cy="41044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-342900"/>
            <a:r>
              <a:rPr lang="nl-NL" sz="3200" b="1" dirty="0" err="1" smtClean="0">
                <a:latin typeface="Conduit ITC Std Light"/>
              </a:rPr>
              <a:t>Embodied</a:t>
            </a:r>
            <a:r>
              <a:rPr lang="nl-NL" sz="3200" b="1" dirty="0" smtClean="0">
                <a:latin typeface="Conduit ITC Std Light"/>
              </a:rPr>
              <a:t> </a:t>
            </a:r>
            <a:r>
              <a:rPr lang="nl-NL" sz="3200" b="1" dirty="0" err="1" smtClean="0">
                <a:latin typeface="Conduit ITC Std Light"/>
              </a:rPr>
              <a:t>Cognition</a:t>
            </a:r>
            <a:r>
              <a:rPr lang="nl-NL" sz="3200" b="1" dirty="0" smtClean="0">
                <a:latin typeface="Conduit ITC Std Light"/>
              </a:rPr>
              <a:t>, Johnson;</a:t>
            </a:r>
          </a:p>
          <a:p>
            <a:pPr indent="-342900"/>
            <a:r>
              <a:rPr lang="nl-NL" sz="3200" b="1" dirty="0" smtClean="0">
                <a:latin typeface="Conduit ITC Std Light"/>
              </a:rPr>
              <a:t>Multiple Intelligence, Gardner;</a:t>
            </a:r>
          </a:p>
          <a:p>
            <a:pPr indent="-342900"/>
            <a:r>
              <a:rPr lang="nl-NL" sz="3200" b="1" dirty="0" err="1" smtClean="0">
                <a:latin typeface="Conduit ITC Std Light"/>
              </a:rPr>
              <a:t>Sensory</a:t>
            </a:r>
            <a:r>
              <a:rPr lang="nl-NL" sz="3200" b="1" dirty="0" smtClean="0">
                <a:latin typeface="Conduit ITC Std Light"/>
              </a:rPr>
              <a:t> Integration, </a:t>
            </a:r>
            <a:r>
              <a:rPr lang="nl-NL" sz="3200" b="1" dirty="0" err="1" smtClean="0">
                <a:latin typeface="Conduit ITC Std Light"/>
              </a:rPr>
              <a:t>Ayres</a:t>
            </a:r>
            <a:r>
              <a:rPr lang="nl-NL" sz="3200" b="1" dirty="0" smtClean="0">
                <a:latin typeface="Conduit ITC Std Light"/>
              </a:rPr>
              <a:t> (</a:t>
            </a:r>
            <a:r>
              <a:rPr lang="nl-NL" sz="3200" b="1" dirty="0" err="1" smtClean="0">
                <a:latin typeface="Conduit ITC Std Light"/>
              </a:rPr>
              <a:t>Bogdashina</a:t>
            </a:r>
            <a:r>
              <a:rPr lang="nl-NL" sz="3200" b="1" dirty="0" smtClean="0">
                <a:latin typeface="Conduit ITC Std Light"/>
              </a:rPr>
              <a:t>);</a:t>
            </a:r>
          </a:p>
          <a:p>
            <a:pPr indent="-342900"/>
            <a:r>
              <a:rPr lang="nl-NL" sz="3200" b="1" dirty="0" smtClean="0">
                <a:latin typeface="Conduit ITC Std Light"/>
              </a:rPr>
              <a:t>Laban Movement Analysis, Laban. (Bainbridge Cohen / Kestenberg / </a:t>
            </a:r>
            <a:r>
              <a:rPr lang="nl-NL" sz="3200" b="1" dirty="0" err="1" smtClean="0">
                <a:latin typeface="Conduit ITC Std Light"/>
              </a:rPr>
              <a:t>Sherborne</a:t>
            </a:r>
            <a:r>
              <a:rPr lang="nl-NL" sz="3200" b="1" dirty="0" smtClean="0">
                <a:latin typeface="Conduit ITC Std Light"/>
              </a:rPr>
              <a:t>);</a:t>
            </a:r>
          </a:p>
          <a:p>
            <a:pPr indent="-342900"/>
            <a:r>
              <a:rPr lang="nl-NL" sz="3200" b="1" dirty="0" smtClean="0">
                <a:latin typeface="Conduit ITC Std Light"/>
              </a:rPr>
              <a:t>Release </a:t>
            </a:r>
            <a:r>
              <a:rPr lang="nl-NL" sz="3200" b="1" dirty="0" err="1" smtClean="0">
                <a:latin typeface="Conduit ITC Std Light"/>
              </a:rPr>
              <a:t>Technique</a:t>
            </a:r>
            <a:r>
              <a:rPr lang="nl-NL" sz="3200" b="1" dirty="0" smtClean="0">
                <a:latin typeface="Conduit ITC Std Light"/>
              </a:rPr>
              <a:t>; Mabel </a:t>
            </a:r>
            <a:r>
              <a:rPr lang="nl-NL" sz="3200" b="1" dirty="0" err="1" smtClean="0">
                <a:latin typeface="Conduit ITC Std Light"/>
              </a:rPr>
              <a:t>Todd</a:t>
            </a:r>
            <a:r>
              <a:rPr lang="nl-NL" sz="3200" b="1" dirty="0" smtClean="0">
                <a:latin typeface="Conduit ITC Std Light"/>
              </a:rPr>
              <a:t> (John </a:t>
            </a:r>
            <a:r>
              <a:rPr lang="nl-NL" sz="3200" b="1" dirty="0" err="1" smtClean="0">
                <a:latin typeface="Conduit ITC Std Light"/>
              </a:rPr>
              <a:t>Rolland</a:t>
            </a:r>
            <a:r>
              <a:rPr lang="nl-NL" sz="3200" b="1" dirty="0" smtClean="0">
                <a:latin typeface="Conduit ITC Std Light"/>
              </a:rPr>
              <a:t>);</a:t>
            </a:r>
          </a:p>
          <a:p>
            <a:pPr indent="-342900"/>
            <a:r>
              <a:rPr lang="nl-NL" sz="3200" b="1" dirty="0" smtClean="0">
                <a:latin typeface="Conduit ITC Std Light"/>
              </a:rPr>
              <a:t>Somatic Movement, Van Eijden.</a:t>
            </a:r>
            <a:endParaRPr lang="nl-NL" sz="3200" b="1" dirty="0">
              <a:latin typeface="Conduit ITC Std Light"/>
            </a:endParaRPr>
          </a:p>
          <a:p>
            <a:pPr indent="-342900"/>
            <a:endParaRPr lang="nl-NL" sz="2400" dirty="0" smtClean="0">
              <a:latin typeface="Conduit ITC Std Light"/>
            </a:endParaRPr>
          </a:p>
          <a:p>
            <a:pPr indent="-342900"/>
            <a:endParaRPr lang="nl-NL" sz="2400" dirty="0" smtClean="0">
              <a:latin typeface="Conduit ITC Std Light"/>
            </a:endParaRPr>
          </a:p>
          <a:p>
            <a:pPr indent="-342900"/>
            <a:endParaRPr lang="nl-NL" sz="2400" dirty="0" smtClean="0">
              <a:latin typeface="Conduit ITC Std Light"/>
            </a:endParaRPr>
          </a:p>
          <a:p>
            <a:pPr indent="-342900"/>
            <a:endParaRPr lang="nl-NL" sz="2400" dirty="0" smtClean="0">
              <a:latin typeface="Conduit ITC Std Light"/>
            </a:endParaRPr>
          </a:p>
          <a:p>
            <a:pPr marL="0" indent="0">
              <a:buNone/>
            </a:pP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9781" y="1268760"/>
            <a:ext cx="1800200" cy="15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124" y="980728"/>
            <a:ext cx="76200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latin typeface="Conduit ITC Std Light" pitchFamily="50" charset="0"/>
              </a:rPr>
              <a:t>Embodied Cognition</a:t>
            </a:r>
            <a:br>
              <a:rPr lang="en-US" sz="3600" b="1" dirty="0" smtClean="0">
                <a:latin typeface="Conduit ITC Std Light" pitchFamily="50" charset="0"/>
              </a:rPr>
            </a:br>
            <a:r>
              <a:rPr lang="en-US" sz="3600" b="1" dirty="0" smtClean="0">
                <a:latin typeface="Conduit ITC Std Light" pitchFamily="50" charset="0"/>
              </a:rPr>
              <a:t>Prof. Mark Johnson (</a:t>
            </a:r>
            <a:r>
              <a:rPr lang="en-US" sz="3600" b="1" dirty="0" err="1" smtClean="0">
                <a:latin typeface="Conduit ITC Std Light" pitchFamily="50" charset="0"/>
              </a:rPr>
              <a:t>filosoof</a:t>
            </a:r>
            <a:r>
              <a:rPr lang="en-US" sz="3600" b="1" dirty="0" smtClean="0">
                <a:latin typeface="Conduit ITC Std Light" pitchFamily="50" charset="0"/>
              </a:rPr>
              <a:t>)</a:t>
            </a:r>
            <a:br>
              <a:rPr lang="en-US" sz="3600" b="1" dirty="0" smtClean="0">
                <a:latin typeface="Conduit ITC Std Light" pitchFamily="50" charset="0"/>
              </a:rPr>
            </a:br>
            <a:r>
              <a:rPr lang="en-US" sz="3600" b="1" dirty="0">
                <a:latin typeface="Conduit ITC Std Light" pitchFamily="50" charset="0"/>
              </a:rPr>
              <a:t/>
            </a:r>
            <a:br>
              <a:rPr lang="en-US" sz="3600" b="1" dirty="0">
                <a:latin typeface="Conduit ITC Std Light" pitchFamily="50" charset="0"/>
              </a:rPr>
            </a:br>
            <a:endParaRPr lang="nl-NL" sz="3600" b="1" dirty="0">
              <a:latin typeface="Conduit ITC Std Light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708920"/>
            <a:ext cx="7620000" cy="381642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2400" b="1" dirty="0" smtClean="0">
                <a:latin typeface="Conduit ITC Std Light" pitchFamily="50" charset="0"/>
              </a:rPr>
              <a:t/>
            </a:r>
            <a:br>
              <a:rPr lang="en-US" sz="2400" b="1" dirty="0" smtClean="0">
                <a:latin typeface="Conduit ITC Std Light" pitchFamily="50" charset="0"/>
              </a:rPr>
            </a:br>
            <a:r>
              <a:rPr lang="nl-NL" sz="3900" b="1" dirty="0" smtClean="0">
                <a:latin typeface="Conduit ITC Std Light" pitchFamily="50" charset="0"/>
              </a:rPr>
              <a:t>Interesse </a:t>
            </a:r>
            <a:r>
              <a:rPr lang="nl-NL" sz="3900" b="1" dirty="0">
                <a:latin typeface="Conduit ITC Std Light" pitchFamily="50" charset="0"/>
              </a:rPr>
              <a:t>in </a:t>
            </a:r>
            <a:r>
              <a:rPr lang="nl-NL" sz="3900" b="1" dirty="0" smtClean="0">
                <a:latin typeface="Conduit ITC Std Light" pitchFamily="50" charset="0"/>
              </a:rPr>
              <a:t>embodiment: de aard </a:t>
            </a:r>
            <a:r>
              <a:rPr lang="nl-NL" sz="3900" b="1" dirty="0">
                <a:latin typeface="Conduit ITC Std Light" pitchFamily="50" charset="0"/>
              </a:rPr>
              <a:t>van conceptuele metaforen die vrijwel al onze abstracte begrippen definiëren. </a:t>
            </a:r>
          </a:p>
          <a:p>
            <a:endParaRPr lang="nl-NL" sz="3900" b="1" dirty="0" smtClean="0">
              <a:latin typeface="Conduit ITC Std Light" pitchFamily="50" charset="0"/>
            </a:endParaRPr>
          </a:p>
          <a:p>
            <a:pPr marL="114300" indent="0">
              <a:buNone/>
            </a:pPr>
            <a:r>
              <a:rPr lang="nl-NL" sz="3900" b="1" dirty="0" smtClean="0">
                <a:latin typeface="Conduit ITC Std Light" pitchFamily="50" charset="0"/>
              </a:rPr>
              <a:t>“Aspecten </a:t>
            </a:r>
            <a:r>
              <a:rPr lang="nl-NL" sz="3900" b="1" dirty="0">
                <a:latin typeface="Conduit ITC Std Light" pitchFamily="50" charset="0"/>
              </a:rPr>
              <a:t>van onze sensomotorische </a:t>
            </a:r>
            <a:r>
              <a:rPr lang="nl-NL" sz="3900" b="1" dirty="0" smtClean="0">
                <a:latin typeface="Conduit ITC Std Light" pitchFamily="50" charset="0"/>
              </a:rPr>
              <a:t>ervaring zijn betrokken bij de </a:t>
            </a:r>
            <a:r>
              <a:rPr lang="nl-NL" sz="3900" b="1" dirty="0">
                <a:latin typeface="Conduit ITC Std Light" pitchFamily="50" charset="0"/>
              </a:rPr>
              <a:t>bronnen van </a:t>
            </a:r>
            <a:r>
              <a:rPr lang="nl-NL" sz="3900" b="1" dirty="0" smtClean="0">
                <a:latin typeface="Conduit ITC Std Light" pitchFamily="50" charset="0"/>
              </a:rPr>
              <a:t>het ontstaan van deze metaforen.” </a:t>
            </a:r>
            <a:br>
              <a:rPr lang="nl-NL" sz="3900" b="1" dirty="0" smtClean="0">
                <a:latin typeface="Conduit ITC Std Light" pitchFamily="50" charset="0"/>
              </a:rPr>
            </a:br>
            <a:r>
              <a:rPr lang="nl-NL" sz="2400" dirty="0" smtClean="0">
                <a:latin typeface="Conduit ITC Std Light" pitchFamily="50" charset="0"/>
              </a:rPr>
              <a:t/>
            </a:r>
            <a:br>
              <a:rPr lang="nl-NL" sz="2400" dirty="0" smtClean="0">
                <a:latin typeface="Conduit ITC Std Light" pitchFamily="50" charset="0"/>
              </a:rPr>
            </a:br>
            <a:endParaRPr lang="nl-NL" b="1" dirty="0">
              <a:latin typeface="Conduit ITC Std Light" pitchFamily="50" charset="0"/>
            </a:endParaRPr>
          </a:p>
        </p:txBody>
      </p:sp>
      <p:pic>
        <p:nvPicPr>
          <p:cNvPr id="4" name="Picture 2" descr="Mark Johnson profil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9" y="33048"/>
            <a:ext cx="1732748" cy="24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6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616624" cy="1728192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Conduit ITC Std Light" pitchFamily="50" charset="0"/>
              </a:rPr>
              <a:t>Casus </a:t>
            </a:r>
            <a:r>
              <a:rPr lang="nl-NL" sz="3600" dirty="0" smtClean="0">
                <a:latin typeface="Conduit ITC Std Light" pitchFamily="50" charset="0"/>
              </a:rPr>
              <a:t/>
            </a:r>
            <a:br>
              <a:rPr lang="nl-NL" sz="3600" dirty="0" smtClean="0">
                <a:latin typeface="Conduit ITC Std Light" pitchFamily="50" charset="0"/>
              </a:rPr>
            </a:br>
            <a:r>
              <a:rPr lang="nl-NL" sz="3600" b="1" dirty="0" smtClean="0">
                <a:latin typeface="Conduit ITC Std Light" pitchFamily="50" charset="0"/>
              </a:rPr>
              <a:t>Thema EXTERNE BALANS</a:t>
            </a:r>
            <a:br>
              <a:rPr lang="nl-NL" sz="3600" b="1" dirty="0" smtClean="0">
                <a:latin typeface="Conduit ITC Std Light" pitchFamily="50" charset="0"/>
              </a:rPr>
            </a:br>
            <a:r>
              <a:rPr lang="nl-NL" sz="3600" b="1" dirty="0" smtClean="0">
                <a:latin typeface="Conduit ITC Std Light" pitchFamily="50" charset="0"/>
              </a:rPr>
              <a:t>“Spanning, hoezo?”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164029"/>
            <a:ext cx="8208912" cy="42172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 dirty="0" smtClean="0">
                <a:latin typeface="Conduit ITC Std Light" pitchFamily="50" charset="0"/>
              </a:rPr>
              <a:t>Man, 28 </a:t>
            </a:r>
            <a:r>
              <a:rPr lang="nl-NL" sz="2800" b="1" dirty="0">
                <a:latin typeface="Conduit ITC Std Light" pitchFamily="50" charset="0"/>
              </a:rPr>
              <a:t>jaar, PhD </a:t>
            </a:r>
            <a:r>
              <a:rPr lang="nl-NL" sz="2800" b="1" dirty="0" smtClean="0">
                <a:latin typeface="Conduit ITC Std Light" pitchFamily="50" charset="0"/>
              </a:rPr>
              <a:t>student, diagnose ASS (</a:t>
            </a:r>
            <a:r>
              <a:rPr lang="nl-NL" sz="2800" b="1" dirty="0">
                <a:latin typeface="Conduit ITC Std Light" pitchFamily="50" charset="0"/>
              </a:rPr>
              <a:t>A</a:t>
            </a:r>
            <a:r>
              <a:rPr lang="nl-NL" sz="2800" b="1" dirty="0" smtClean="0">
                <a:latin typeface="Conduit ITC Std Light" pitchFamily="50" charset="0"/>
              </a:rPr>
              <a:t>sperger)</a:t>
            </a:r>
            <a:endParaRPr lang="nl-NL" sz="2800" dirty="0">
              <a:latin typeface="Conduit ITC Std Light" pitchFamily="50" charset="0"/>
            </a:endParaRPr>
          </a:p>
          <a:p>
            <a:pPr marL="0" indent="0">
              <a:buNone/>
            </a:pPr>
            <a:endParaRPr lang="nl-NL" sz="2800" b="1" dirty="0" smtClean="0">
              <a:latin typeface="Conduit ITC Std Light" pitchFamily="50" charset="0"/>
            </a:endParaRPr>
          </a:p>
          <a:p>
            <a:pPr marL="0" indent="0">
              <a:buNone/>
            </a:pPr>
            <a:r>
              <a:rPr lang="nl-NL" sz="2800" b="1" dirty="0" smtClean="0">
                <a:latin typeface="Conduit ITC Std Light" pitchFamily="50" charset="0"/>
              </a:rPr>
              <a:t>Hulpvraag</a:t>
            </a:r>
            <a:r>
              <a:rPr lang="nl-NL" sz="2800" dirty="0">
                <a:latin typeface="Conduit ITC Std Light" pitchFamily="50" charset="0"/>
              </a:rPr>
              <a:t>:	</a:t>
            </a:r>
            <a:r>
              <a:rPr lang="nl-NL" sz="2800" b="1" dirty="0">
                <a:latin typeface="Conduit ITC Std Light" pitchFamily="50" charset="0"/>
              </a:rPr>
              <a:t>Beter leren omgaan met </a:t>
            </a:r>
            <a:r>
              <a:rPr lang="nl-NL" sz="2800" b="1" dirty="0" smtClean="0">
                <a:latin typeface="Conduit ITC Std Light" pitchFamily="50" charset="0"/>
              </a:rPr>
              <a:t>spanningen;</a:t>
            </a:r>
            <a:endParaRPr lang="nl-NL" sz="2800" b="1" dirty="0">
              <a:latin typeface="Conduit ITC Std Light" pitchFamily="50" charset="0"/>
            </a:endParaRPr>
          </a:p>
          <a:p>
            <a:pPr marL="0" indent="0">
              <a:buNone/>
            </a:pPr>
            <a:r>
              <a:rPr lang="nl-NL" sz="2800" b="1" dirty="0">
                <a:latin typeface="Conduit ITC Std Light" pitchFamily="50" charset="0"/>
              </a:rPr>
              <a:t>Probleem:	Begrip spanning was hem </a:t>
            </a:r>
            <a:r>
              <a:rPr lang="nl-NL" sz="2800" b="1" dirty="0" smtClean="0">
                <a:latin typeface="Conduit ITC Std Light" pitchFamily="50" charset="0"/>
              </a:rPr>
              <a:t>vreemd</a:t>
            </a:r>
            <a:r>
              <a:rPr lang="nl-NL" sz="2800" b="1" dirty="0">
                <a:latin typeface="Conduit ITC Std Light" pitchFamily="50" charset="0"/>
              </a:rPr>
              <a:t>;</a:t>
            </a:r>
          </a:p>
          <a:p>
            <a:pPr marL="0" indent="0">
              <a:buNone/>
            </a:pPr>
            <a:r>
              <a:rPr lang="nl-NL" sz="2800" b="1" dirty="0">
                <a:latin typeface="Conduit ITC Std Light" pitchFamily="50" charset="0"/>
              </a:rPr>
              <a:t>Instrument:	</a:t>
            </a:r>
            <a:r>
              <a:rPr lang="nl-NL" sz="2800" b="1" dirty="0" smtClean="0">
                <a:latin typeface="Conduit ITC Std Light" pitchFamily="50" charset="0"/>
              </a:rPr>
              <a:t>Manuele technieken;</a:t>
            </a:r>
            <a:endParaRPr lang="nl-NL" sz="2800" b="1" dirty="0">
              <a:latin typeface="Conduit ITC Std Light" pitchFamily="50" charset="0"/>
            </a:endParaRPr>
          </a:p>
          <a:p>
            <a:pPr marL="0" indent="0">
              <a:buNone/>
            </a:pPr>
            <a:r>
              <a:rPr lang="nl-NL" sz="2800" b="1" dirty="0">
                <a:latin typeface="Conduit ITC Std Light" pitchFamily="50" charset="0"/>
              </a:rPr>
              <a:t>Doel: 		</a:t>
            </a:r>
            <a:r>
              <a:rPr lang="nl-NL" sz="2800" b="1" dirty="0" smtClean="0">
                <a:latin typeface="Conduit ITC Std Light" pitchFamily="50" charset="0"/>
              </a:rPr>
              <a:t>Spanning als </a:t>
            </a:r>
            <a:r>
              <a:rPr lang="nl-NL" sz="2800" b="1" dirty="0">
                <a:latin typeface="Conduit ITC Std Light" pitchFamily="50" charset="0"/>
              </a:rPr>
              <a:t>iets concreet en in </a:t>
            </a:r>
            <a:r>
              <a:rPr lang="nl-NL" sz="2800" b="1" dirty="0" smtClean="0">
                <a:latin typeface="Conduit ITC Std Light" pitchFamily="50" charset="0"/>
              </a:rPr>
              <a:t>de juiste 		context laten ervaren en leren hanteren.</a:t>
            </a:r>
            <a:endParaRPr lang="nl-NL" sz="2400" dirty="0" smtClean="0">
              <a:latin typeface="Conduit ITC Std Light"/>
            </a:endParaRPr>
          </a:p>
          <a:p>
            <a:pPr marL="0" indent="0">
              <a:buNone/>
            </a:pP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1"/>
            <a:ext cx="2627785" cy="21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616624" cy="2232248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Conduit ITC Std Light" pitchFamily="50" charset="0"/>
              </a:rPr>
              <a:t>Casus </a:t>
            </a:r>
            <a:r>
              <a:rPr lang="nl-NL" sz="3200" b="1" dirty="0" smtClean="0">
                <a:latin typeface="Conduit ITC Std Light" pitchFamily="50" charset="0"/>
              </a:rPr>
              <a:t/>
            </a:r>
            <a:br>
              <a:rPr lang="nl-NL" sz="3200" b="1" dirty="0" smtClean="0">
                <a:latin typeface="Conduit ITC Std Light" pitchFamily="50" charset="0"/>
              </a:rPr>
            </a:br>
            <a:r>
              <a:rPr lang="nl-NL" sz="3200" b="1" dirty="0" smtClean="0">
                <a:latin typeface="Conduit ITC Std Light" pitchFamily="50" charset="0"/>
              </a:rPr>
              <a:t>Thema ZELFSTURING</a:t>
            </a:r>
            <a:br>
              <a:rPr lang="nl-NL" sz="3200" b="1" dirty="0" smtClean="0">
                <a:latin typeface="Conduit ITC Std Light" pitchFamily="50" charset="0"/>
              </a:rPr>
            </a:br>
            <a:r>
              <a:rPr lang="nl-NL" sz="3200" b="1" dirty="0" smtClean="0">
                <a:latin typeface="Conduit ITC Std Light" pitchFamily="50" charset="0"/>
              </a:rPr>
              <a:t>“Laat me met rust!”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132856"/>
            <a:ext cx="8136904" cy="47251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 dirty="0" smtClean="0">
                <a:latin typeface="Conduit ITC Std Light" pitchFamily="50" charset="0"/>
              </a:rPr>
              <a:t>Vrouw 48</a:t>
            </a:r>
            <a:r>
              <a:rPr lang="nl-NL" sz="2800" b="1" dirty="0">
                <a:latin typeface="Conduit ITC Std Light" pitchFamily="50" charset="0"/>
              </a:rPr>
              <a:t>, </a:t>
            </a:r>
            <a:r>
              <a:rPr lang="nl-NL" sz="2800" b="1" dirty="0" smtClean="0">
                <a:latin typeface="Conduit ITC Std Light" pitchFamily="50" charset="0"/>
              </a:rPr>
              <a:t>HRM medewerkster. Diagnose burn-out</a:t>
            </a:r>
            <a:r>
              <a:rPr lang="nl-NL" sz="1800" b="1" dirty="0">
                <a:latin typeface="Conduit ITC Std Light" pitchFamily="50" charset="0"/>
              </a:rPr>
              <a:t/>
            </a:r>
            <a:br>
              <a:rPr lang="nl-NL" sz="1800" b="1" dirty="0">
                <a:latin typeface="Conduit ITC Std Light" pitchFamily="50" charset="0"/>
              </a:rPr>
            </a:br>
            <a:r>
              <a:rPr lang="nl-NL" sz="1800" b="1" dirty="0" smtClean="0">
                <a:latin typeface="Conduit ITC Std Light" pitchFamily="50" charset="0"/>
              </a:rPr>
              <a:t/>
            </a:r>
            <a:br>
              <a:rPr lang="nl-NL" sz="1800" b="1" dirty="0" smtClean="0">
                <a:latin typeface="Conduit ITC Std Light" pitchFamily="50" charset="0"/>
              </a:rPr>
            </a:br>
            <a:r>
              <a:rPr lang="nl-NL" sz="2800" b="1" dirty="0" smtClean="0">
                <a:latin typeface="Conduit ITC Std Light" pitchFamily="50" charset="0"/>
              </a:rPr>
              <a:t>Hulpvraag</a:t>
            </a:r>
            <a:r>
              <a:rPr lang="nl-NL" sz="2800" b="1" dirty="0">
                <a:latin typeface="Conduit ITC Std Light" pitchFamily="50" charset="0"/>
              </a:rPr>
              <a:t>: </a:t>
            </a:r>
            <a:r>
              <a:rPr lang="nl-NL" sz="2800" b="1" dirty="0" smtClean="0">
                <a:latin typeface="Conduit ITC Std Light" pitchFamily="50" charset="0"/>
              </a:rPr>
              <a:t>	Herstel uitputting. Wil graag herhaling 			voorkomen ; </a:t>
            </a:r>
          </a:p>
          <a:p>
            <a:pPr marL="0" indent="0">
              <a:buNone/>
            </a:pPr>
            <a:r>
              <a:rPr lang="nl-NL" sz="2800" b="1" dirty="0" smtClean="0">
                <a:latin typeface="Conduit ITC Std Light" pitchFamily="50" charset="0"/>
              </a:rPr>
              <a:t>Probleem</a:t>
            </a:r>
            <a:r>
              <a:rPr lang="nl-NL" sz="2800" b="1" dirty="0">
                <a:latin typeface="Conduit ITC Std Light" pitchFamily="50" charset="0"/>
              </a:rPr>
              <a:t>: </a:t>
            </a:r>
            <a:r>
              <a:rPr lang="nl-NL" sz="2800" b="1" dirty="0" smtClean="0">
                <a:latin typeface="Conduit ITC Std Light" pitchFamily="50" charset="0"/>
              </a:rPr>
              <a:t>	Cliënt reageert heftig op externe prikkels en 		is snel overbelast;</a:t>
            </a:r>
          </a:p>
          <a:p>
            <a:pPr marL="0" indent="0">
              <a:buNone/>
            </a:pPr>
            <a:r>
              <a:rPr lang="nl-NL" sz="2800" b="1" dirty="0" smtClean="0">
                <a:latin typeface="Conduit ITC Std Light" pitchFamily="50" charset="0"/>
              </a:rPr>
              <a:t>Instrument</a:t>
            </a:r>
            <a:r>
              <a:rPr lang="nl-NL" sz="2800" b="1" dirty="0">
                <a:latin typeface="Conduit ITC Std Light" pitchFamily="50" charset="0"/>
              </a:rPr>
              <a:t>: </a:t>
            </a:r>
            <a:r>
              <a:rPr lang="nl-NL" sz="2800" b="1" dirty="0" smtClean="0">
                <a:latin typeface="Conduit ITC Std Light" pitchFamily="50" charset="0"/>
              </a:rPr>
              <a:t>	Beweging en aandacht training;</a:t>
            </a:r>
            <a:endParaRPr lang="nl-NL" sz="2800" b="1" dirty="0">
              <a:latin typeface="Conduit ITC Std Light" pitchFamily="50" charset="0"/>
            </a:endParaRPr>
          </a:p>
          <a:p>
            <a:pPr marL="0" indent="0">
              <a:buNone/>
            </a:pPr>
            <a:r>
              <a:rPr lang="nl-NL" sz="2800" b="1" dirty="0">
                <a:latin typeface="Conduit ITC Std Light" pitchFamily="50" charset="0"/>
              </a:rPr>
              <a:t>Doel: </a:t>
            </a:r>
            <a:r>
              <a:rPr lang="nl-NL" sz="2800" b="1" dirty="0" smtClean="0">
                <a:latin typeface="Conduit ITC Std Light" pitchFamily="50" charset="0"/>
              </a:rPr>
              <a:t>		</a:t>
            </a:r>
            <a:r>
              <a:rPr lang="nl-NL" sz="2800" b="1" dirty="0">
                <a:latin typeface="Conduit ITC Std Light" pitchFamily="50" charset="0"/>
              </a:rPr>
              <a:t>Reacties op externe </a:t>
            </a:r>
            <a:r>
              <a:rPr lang="nl-NL" sz="2800" b="1" dirty="0" smtClean="0">
                <a:latin typeface="Conduit ITC Std Light" pitchFamily="50" charset="0"/>
              </a:rPr>
              <a:t>en interne prikkels 		leren herkennen </a:t>
            </a:r>
            <a:r>
              <a:rPr lang="nl-NL" sz="2800" b="1" dirty="0">
                <a:latin typeface="Conduit ITC Std Light" pitchFamily="50" charset="0"/>
              </a:rPr>
              <a:t>en </a:t>
            </a:r>
            <a:r>
              <a:rPr lang="nl-NL" sz="2800" b="1" dirty="0" smtClean="0">
                <a:latin typeface="Conduit ITC Std Light" pitchFamily="50" charset="0"/>
              </a:rPr>
              <a:t>hanteren. </a:t>
            </a:r>
          </a:p>
          <a:p>
            <a:pPr marL="0" indent="0">
              <a:buNone/>
            </a:pP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r>
              <a:rPr lang="nl-NL" sz="2400" dirty="0">
                <a:latin typeface="Conduit ITC Std Light" pitchFamily="50" charset="0"/>
              </a:rPr>
              <a:t/>
            </a:r>
            <a:br>
              <a:rPr lang="nl-NL" sz="2400" dirty="0">
                <a:latin typeface="Conduit ITC Std Light" pitchFamily="50" charset="0"/>
              </a:rPr>
            </a:b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199" y="1"/>
            <a:ext cx="2232249" cy="20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nl-NL" sz="4400" dirty="0" smtClean="0">
                <a:latin typeface="Conduit ITC Std Light" pitchFamily="50" charset="0"/>
              </a:rPr>
              <a:t>Jacques van </a:t>
            </a:r>
            <a:r>
              <a:rPr lang="nl-NL" sz="4400" dirty="0" err="1" smtClean="0">
                <a:latin typeface="Conduit ITC Std Light" pitchFamily="50" charset="0"/>
              </a:rPr>
              <a:t>Eijden</a:t>
            </a:r>
            <a:endParaRPr lang="nl-NL" sz="4400" dirty="0">
              <a:latin typeface="Conduit ITC Std Light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1686"/>
          </a:xfrm>
        </p:spPr>
        <p:txBody>
          <a:bodyPr>
            <a:normAutofit fontScale="32500" lnSpcReduction="20000"/>
          </a:bodyPr>
          <a:lstStyle/>
          <a:p>
            <a:pPr indent="-342900"/>
            <a:endParaRPr lang="nl-NL" sz="9800" b="1" dirty="0" smtClean="0">
              <a:latin typeface="Conduit ITC Std Light" pitchFamily="50" charset="0"/>
            </a:endParaRPr>
          </a:p>
          <a:p>
            <a:pPr indent="-342900"/>
            <a:r>
              <a:rPr lang="nl-NL" sz="9800" b="1" dirty="0" smtClean="0">
                <a:latin typeface="Conduit ITC Std Light" pitchFamily="50" charset="0"/>
              </a:rPr>
              <a:t>Somatic Movement </a:t>
            </a:r>
            <a:r>
              <a:rPr lang="nl-NL" sz="9800" b="1" dirty="0">
                <a:latin typeface="Conduit ITC Std Light" pitchFamily="50" charset="0"/>
              </a:rPr>
              <a:t>Therapeut</a:t>
            </a:r>
            <a:r>
              <a:rPr lang="nl-NL" sz="9800" b="1" dirty="0" smtClean="0">
                <a:latin typeface="Conduit ITC Std Light" pitchFamily="50" charset="0"/>
              </a:rPr>
              <a:t> (ISMETA), </a:t>
            </a:r>
            <a:r>
              <a:rPr lang="nl-NL" sz="9800" b="1" dirty="0">
                <a:latin typeface="Conduit ITC Std Light" pitchFamily="50" charset="0"/>
              </a:rPr>
              <a:t>Psychomotorisch </a:t>
            </a:r>
            <a:r>
              <a:rPr lang="nl-NL" sz="9800" b="1" dirty="0" smtClean="0">
                <a:latin typeface="Conduit ITC Std Light" pitchFamily="50" charset="0"/>
              </a:rPr>
              <a:t>en </a:t>
            </a:r>
            <a:r>
              <a:rPr lang="nl-NL" sz="9800" b="1" dirty="0">
                <a:latin typeface="Conduit ITC Std Light" pitchFamily="50" charset="0"/>
              </a:rPr>
              <a:t>Danstherapeut(FVB) </a:t>
            </a:r>
            <a:r>
              <a:rPr lang="nl-NL" sz="9800" b="1" dirty="0" smtClean="0">
                <a:latin typeface="Conduit ITC Std Light" pitchFamily="50" charset="0"/>
              </a:rPr>
              <a:t>en Paramedisch </a:t>
            </a:r>
            <a:r>
              <a:rPr lang="nl-NL" sz="9800" b="1" dirty="0" err="1">
                <a:latin typeface="Conduit ITC Std Light" pitchFamily="50" charset="0"/>
              </a:rPr>
              <a:t>N</a:t>
            </a:r>
            <a:r>
              <a:rPr lang="nl-NL" sz="9800" b="1" dirty="0" err="1" smtClean="0">
                <a:latin typeface="Conduit ITC Std Light" pitchFamily="50" charset="0"/>
              </a:rPr>
              <a:t>atuurgeneeskundigtherapeut</a:t>
            </a:r>
            <a:r>
              <a:rPr lang="nl-NL" sz="9800" b="1" dirty="0" smtClean="0">
                <a:latin typeface="Conduit ITC Std Light" pitchFamily="50" charset="0"/>
              </a:rPr>
              <a:t> (BATC) </a:t>
            </a:r>
          </a:p>
          <a:p>
            <a:pPr indent="-342900"/>
            <a:r>
              <a:rPr lang="nl-NL" sz="9800" b="1" dirty="0" smtClean="0">
                <a:latin typeface="Conduit ITC Std Light" pitchFamily="50" charset="0"/>
              </a:rPr>
              <a:t>Deskundige lichaamsbewustzijn en </a:t>
            </a:r>
            <a:r>
              <a:rPr lang="nl-NL" sz="9800" b="1" dirty="0" err="1" smtClean="0">
                <a:latin typeface="Conduit ITC Std Light" pitchFamily="50" charset="0"/>
              </a:rPr>
              <a:t>nonverbale</a:t>
            </a:r>
            <a:r>
              <a:rPr lang="nl-NL" sz="9800" b="1" dirty="0" smtClean="0">
                <a:latin typeface="Conduit ITC Std Light" pitchFamily="50" charset="0"/>
              </a:rPr>
              <a:t> communicatie bij ASS en ADHD</a:t>
            </a:r>
            <a:endParaRPr lang="nl-NL" sz="9800" b="1" dirty="0">
              <a:latin typeface="Conduit ITC Std Light" pitchFamily="50" charset="0"/>
            </a:endParaRPr>
          </a:p>
          <a:p>
            <a:pPr indent="-342900"/>
            <a:r>
              <a:rPr lang="nl-NL" sz="9800" b="1" dirty="0">
                <a:latin typeface="Conduit ITC Std Light" pitchFamily="50" charset="0"/>
              </a:rPr>
              <a:t>Hoofd trainer/ ontwikkelaar 5 Pillars Somatics methode</a:t>
            </a:r>
          </a:p>
          <a:p>
            <a:pPr indent="-342900"/>
            <a:r>
              <a:rPr lang="nl-NL" sz="9800" b="1" dirty="0" smtClean="0">
                <a:latin typeface="Conduit ITC Std Light" pitchFamily="50" charset="0"/>
              </a:rPr>
              <a:t>Achtergrond als danser/dans docent Hogeschool voor de Kunsten en studie psychologie </a:t>
            </a:r>
          </a:p>
          <a:p>
            <a:pPr indent="-342900"/>
            <a:endParaRPr lang="nl-NL" dirty="0"/>
          </a:p>
          <a:p>
            <a:pPr indent="-342900"/>
            <a:endParaRPr lang="nl-NL" dirty="0" smtClean="0"/>
          </a:p>
          <a:p>
            <a:pPr indent="-342900"/>
            <a:endParaRPr lang="nl-NL" dirty="0"/>
          </a:p>
          <a:p>
            <a:pPr indent="-342900"/>
            <a:endParaRPr lang="nl-NL" dirty="0" smtClean="0"/>
          </a:p>
          <a:p>
            <a:pPr indent="-342900"/>
            <a:endParaRPr lang="nl-NL" dirty="0"/>
          </a:p>
          <a:p>
            <a:pPr indent="-342900"/>
            <a:endParaRPr lang="nl-NL" dirty="0" smtClean="0"/>
          </a:p>
          <a:p>
            <a:pPr indent="-342900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24131" cy="1750787"/>
          </a:xfrm>
          <a:prstGeom prst="rect">
            <a:avLst/>
          </a:prstGeom>
        </p:spPr>
      </p:pic>
      <p:pic>
        <p:nvPicPr>
          <p:cNvPr id="5" name="Picture 2" descr="C:\Users\SMI\Dropbox\Design\ismsbeeldvorming\SYMBOLEN\Shell\Nautje3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" y="5786908"/>
            <a:ext cx="1071092" cy="10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>
                <a:latin typeface="Conduit ITC Std Light" pitchFamily="50" charset="0"/>
              </a:rPr>
              <a:t>Somatic </a:t>
            </a:r>
            <a:r>
              <a:rPr lang="nl-NL" sz="3200" dirty="0" smtClean="0">
                <a:latin typeface="Conduit ITC Std Light" pitchFamily="50" charset="0"/>
              </a:rPr>
              <a:t>Movement</a:t>
            </a:r>
            <a:br>
              <a:rPr lang="nl-NL" sz="3200" dirty="0" smtClean="0">
                <a:latin typeface="Conduit ITC Std Light" pitchFamily="50" charset="0"/>
              </a:rPr>
            </a:br>
            <a:r>
              <a:rPr lang="nl-NL" sz="3200" dirty="0" smtClean="0">
                <a:latin typeface="Conduit ITC Std Light" pitchFamily="50" charset="0"/>
              </a:rPr>
              <a:t>Historisch Perspectief</a:t>
            </a:r>
            <a:endParaRPr lang="nl-NL" sz="3200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9" y="1300794"/>
            <a:ext cx="6561124" cy="5100005"/>
          </a:xfrm>
        </p:spPr>
      </p:pic>
    </p:spTree>
    <p:extLst>
      <p:ext uri="{BB962C8B-B14F-4D97-AF65-F5344CB8AC3E}">
        <p14:creationId xmlns:p14="http://schemas.microsoft.com/office/powerpoint/2010/main" val="140891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92" y="274638"/>
            <a:ext cx="7620000" cy="706090"/>
          </a:xfrm>
        </p:spPr>
        <p:txBody>
          <a:bodyPr/>
          <a:lstStyle/>
          <a:p>
            <a:r>
              <a:rPr lang="nl-NL" sz="4400" dirty="0" smtClean="0">
                <a:latin typeface="Conduit ITC Std Light"/>
              </a:rPr>
              <a:t>SOMATIC </a:t>
            </a:r>
            <a:r>
              <a:rPr lang="nl-NL" sz="4400" smtClean="0">
                <a:latin typeface="Conduit ITC Std Light"/>
              </a:rPr>
              <a:t>MOVEMENT   5 </a:t>
            </a:r>
            <a:r>
              <a:rPr lang="nl-NL" sz="4400" dirty="0" smtClean="0">
                <a:latin typeface="Conduit ITC Std Light"/>
              </a:rPr>
              <a:t>PILAREN</a:t>
            </a:r>
            <a:endParaRPr lang="nl-NL" sz="4400" dirty="0">
              <a:latin typeface="Conduit ITC Std Light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1196752"/>
            <a:ext cx="3657600" cy="4032448"/>
          </a:xfrm>
        </p:spPr>
        <p:txBody>
          <a:bodyPr/>
          <a:lstStyle/>
          <a:p>
            <a:r>
              <a:rPr lang="nl-NL" sz="2800" dirty="0" smtClean="0"/>
              <a:t>5 Competenties</a:t>
            </a:r>
            <a:endParaRPr lang="nl-NL" sz="2800" dirty="0">
              <a:latin typeface="Conduit ITC Std Light" pitchFamily="50" charset="0"/>
            </a:endParaRP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Methodisch werken</a:t>
            </a:r>
            <a:br>
              <a:rPr lang="nl-NL" sz="2800" dirty="0" smtClean="0">
                <a:latin typeface="Conduit ITC Std Light" pitchFamily="50" charset="0"/>
              </a:rPr>
            </a:br>
            <a:r>
              <a:rPr lang="nl-NL" sz="2800" dirty="0" smtClean="0">
                <a:latin typeface="Conduit ITC Std Light" pitchFamily="50" charset="0"/>
              </a:rPr>
              <a:t>Belichamen</a:t>
            </a: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PEACE-</a:t>
            </a:r>
            <a:r>
              <a:rPr lang="nl-NL" sz="2800" dirty="0" err="1" smtClean="0">
                <a:latin typeface="Conduit ITC Std Light" pitchFamily="50" charset="0"/>
              </a:rPr>
              <a:t>ful</a:t>
            </a:r>
            <a:r>
              <a:rPr lang="nl-NL" sz="2800" dirty="0" smtClean="0">
                <a:latin typeface="Conduit ITC Std Light" pitchFamily="50" charset="0"/>
              </a:rPr>
              <a:t> 	communiceren</a:t>
            </a:r>
            <a:endParaRPr lang="nl-NL" sz="2800" dirty="0">
              <a:latin typeface="Conduit ITC Std Light" pitchFamily="50" charset="0"/>
            </a:endParaRP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Ervarend leren</a:t>
            </a: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Lichaamsvaardigheden</a:t>
            </a:r>
            <a:endParaRPr lang="nl-NL" sz="2800" dirty="0">
              <a:latin typeface="Conduit ITC Std Light" pitchFamily="50" charset="0"/>
            </a:endParaRPr>
          </a:p>
          <a:p>
            <a:endParaRPr lang="nl-NL" sz="2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55976" y="1203248"/>
            <a:ext cx="3657600" cy="3665912"/>
          </a:xfrm>
        </p:spPr>
        <p:txBody>
          <a:bodyPr/>
          <a:lstStyle/>
          <a:p>
            <a:pPr lvl="0"/>
            <a:r>
              <a:rPr lang="nl-NL" sz="2800" dirty="0" smtClean="0">
                <a:solidFill>
                  <a:srgbClr val="991547"/>
                </a:solidFill>
              </a:rPr>
              <a:t>5 Thema’s</a:t>
            </a:r>
            <a:endParaRPr lang="nl-NL" sz="2800" dirty="0">
              <a:solidFill>
                <a:srgbClr val="991547"/>
              </a:solidFill>
            </a:endParaRP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Externe Balans</a:t>
            </a: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Interne Balans</a:t>
            </a: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Groei en Ontwikkeling</a:t>
            </a: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Zelfsturing</a:t>
            </a:r>
          </a:p>
          <a:p>
            <a:pPr algn="l"/>
            <a:r>
              <a:rPr lang="nl-NL" sz="2800" dirty="0" smtClean="0">
                <a:latin typeface="Conduit ITC Std Light" pitchFamily="50" charset="0"/>
              </a:rPr>
              <a:t>Organisatie</a:t>
            </a:r>
          </a:p>
          <a:p>
            <a:endParaRPr lang="nl-NL" sz="2800" b="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3240360" cy="2376264"/>
          </a:xfr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30963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89357"/>
            <a:ext cx="7543800" cy="951611"/>
          </a:xfrm>
        </p:spPr>
        <p:txBody>
          <a:bodyPr/>
          <a:lstStyle/>
          <a:p>
            <a:r>
              <a:rPr lang="nl-NL" dirty="0" smtClean="0">
                <a:latin typeface="Conduit ITC Std Light" pitchFamily="50" charset="0"/>
              </a:rPr>
              <a:t>Vragen?</a:t>
            </a:r>
            <a:endParaRPr lang="nl-NL" dirty="0">
              <a:latin typeface="Conduit ITC Std Light" pitchFamily="50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3" y="21673"/>
            <a:ext cx="7560976" cy="21676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colorTemperature colorTemp="11500"/>
                    </a14:imgEffect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16" y="1772816"/>
            <a:ext cx="2940980" cy="4885818"/>
          </a:xfrm>
          <a:prstGeom prst="rect">
            <a:avLst/>
          </a:prstGeom>
        </p:spPr>
      </p:pic>
      <p:pic>
        <p:nvPicPr>
          <p:cNvPr id="7" name="Picture 2" descr="C:\Users\SMI\Dropbox\Design\ismsbeeldvorming\SYMBOLEN\Shell\Nautje3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" y="5786908"/>
            <a:ext cx="1071092" cy="10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epast 1">
      <a:dk1>
        <a:srgbClr val="2F2B20"/>
      </a:dk1>
      <a:lt1>
        <a:srgbClr val="FFFFFF"/>
      </a:lt1>
      <a:dk2>
        <a:srgbClr val="991547"/>
      </a:dk2>
      <a:lt2>
        <a:srgbClr val="991547"/>
      </a:lt2>
      <a:accent1>
        <a:srgbClr val="991547"/>
      </a:accent1>
      <a:accent2>
        <a:srgbClr val="991547"/>
      </a:accent2>
      <a:accent3>
        <a:srgbClr val="991547"/>
      </a:accent3>
      <a:accent4>
        <a:srgbClr val="991547"/>
      </a:accent4>
      <a:accent5>
        <a:srgbClr val="991547"/>
      </a:accent5>
      <a:accent6>
        <a:srgbClr val="991547"/>
      </a:accent6>
      <a:hlink>
        <a:srgbClr val="991547"/>
      </a:hlink>
      <a:folHlink>
        <a:srgbClr val="991547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3735</TotalTime>
  <Words>143</Words>
  <Application>Microsoft Office PowerPoint</Application>
  <PresentationFormat>Diavoorstelling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Aangrenzend</vt:lpstr>
      <vt:lpstr>Somatic Movement Lichaamsbewustzijn, cognitie en gedragsverandering</vt:lpstr>
      <vt:lpstr> somatic Movement ‘Lichaamsbewustzijn, cognitie en gedragsverandering’ Begrippen </vt:lpstr>
      <vt:lpstr> Embodied Cognition Prof. Mark Johnson (filosoof)  </vt:lpstr>
      <vt:lpstr>Casus  Thema EXTERNE BALANS “Spanning, hoezo?”</vt:lpstr>
      <vt:lpstr>Casus  Thema ZELFSTURING “Laat me met rust!”</vt:lpstr>
      <vt:lpstr>Jacques van Eijden</vt:lpstr>
      <vt:lpstr>Somatic Movement Historisch Perspectief</vt:lpstr>
      <vt:lpstr>SOMATIC MOVEMENT   5 PILAREN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Somatic Movement Institute</dc:creator>
  <cp:lastModifiedBy>Somatic Movement Institute</cp:lastModifiedBy>
  <cp:revision>137</cp:revision>
  <dcterms:created xsi:type="dcterms:W3CDTF">2014-07-08T17:45:48Z</dcterms:created>
  <dcterms:modified xsi:type="dcterms:W3CDTF">2018-02-08T18:40:21Z</dcterms:modified>
</cp:coreProperties>
</file>